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秦 艳明" initials="秦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EF7A8-E839-4A16-AC1A-EC6290CC7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B021C-0343-4D04-B214-B095156B259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箭头: 下 5"/>
          <p:cNvSpPr/>
          <p:nvPr/>
        </p:nvSpPr>
        <p:spPr>
          <a:xfrm rot="10800000">
            <a:off x="8840277" y="2472504"/>
            <a:ext cx="566738" cy="151615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" name="矩形: 圆角 3"/>
          <p:cNvSpPr/>
          <p:nvPr/>
        </p:nvSpPr>
        <p:spPr>
          <a:xfrm>
            <a:off x="1666875" y="213151"/>
            <a:ext cx="1466850" cy="3619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EAS</a:t>
            </a:r>
            <a:r>
              <a:rPr lang="zh-CN" altLang="en-US" dirty="0"/>
              <a:t>系统</a:t>
            </a:r>
            <a:endParaRPr lang="zh-CN" altLang="en-US" dirty="0"/>
          </a:p>
        </p:txBody>
      </p:sp>
      <p:sp>
        <p:nvSpPr>
          <p:cNvPr id="13" name="矩形: 圆角 12"/>
          <p:cNvSpPr/>
          <p:nvPr/>
        </p:nvSpPr>
        <p:spPr>
          <a:xfrm>
            <a:off x="1602003" y="2031529"/>
            <a:ext cx="8610600" cy="3619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API</a:t>
            </a:r>
            <a:r>
              <a:rPr lang="zh-CN" altLang="en-US" dirty="0"/>
              <a:t>中心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 flipH="1">
            <a:off x="2145523" y="801078"/>
            <a:ext cx="119059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物料信息</a:t>
            </a:r>
            <a:endParaRPr lang="zh-CN" altLang="en-US" sz="1600" dirty="0"/>
          </a:p>
        </p:txBody>
      </p:sp>
      <p:sp>
        <p:nvSpPr>
          <p:cNvPr id="17" name="矩形: 圆角 16"/>
          <p:cNvSpPr/>
          <p:nvPr/>
        </p:nvSpPr>
        <p:spPr>
          <a:xfrm>
            <a:off x="3624972" y="213151"/>
            <a:ext cx="3600450" cy="3619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甄云</a:t>
            </a:r>
            <a:r>
              <a:rPr lang="en-US" altLang="zh-CN" dirty="0"/>
              <a:t>SRM</a:t>
            </a:r>
            <a:endParaRPr lang="zh-CN" altLang="en-US" dirty="0"/>
          </a:p>
        </p:txBody>
      </p:sp>
      <p:sp>
        <p:nvSpPr>
          <p:cNvPr id="26" name="矩形: 圆角 25"/>
          <p:cNvSpPr/>
          <p:nvPr/>
        </p:nvSpPr>
        <p:spPr>
          <a:xfrm>
            <a:off x="1682978" y="4102572"/>
            <a:ext cx="8305809" cy="3619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PLM</a:t>
            </a:r>
            <a:r>
              <a:rPr lang="zh-CN" altLang="en-US" dirty="0"/>
              <a:t>系统</a:t>
            </a:r>
            <a:endParaRPr lang="zh-CN" altLang="en-US" dirty="0"/>
          </a:p>
        </p:txBody>
      </p:sp>
      <p:sp>
        <p:nvSpPr>
          <p:cNvPr id="16" name="箭头: 下 15"/>
          <p:cNvSpPr/>
          <p:nvPr/>
        </p:nvSpPr>
        <p:spPr>
          <a:xfrm>
            <a:off x="2043108" y="599368"/>
            <a:ext cx="566738" cy="13601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物料属性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箭头: 下 7"/>
          <p:cNvSpPr/>
          <p:nvPr/>
        </p:nvSpPr>
        <p:spPr>
          <a:xfrm>
            <a:off x="4094635" y="2471765"/>
            <a:ext cx="566738" cy="136017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物料单价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箭头: 下 8"/>
          <p:cNvSpPr/>
          <p:nvPr/>
        </p:nvSpPr>
        <p:spPr>
          <a:xfrm>
            <a:off x="3330811" y="2478900"/>
            <a:ext cx="566738" cy="136017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物料属性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箭头: 下 9"/>
          <p:cNvSpPr/>
          <p:nvPr/>
        </p:nvSpPr>
        <p:spPr>
          <a:xfrm>
            <a:off x="4590708" y="620322"/>
            <a:ext cx="566738" cy="138183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供货能力清单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0" name="箭头: 下 39"/>
          <p:cNvSpPr/>
          <p:nvPr/>
        </p:nvSpPr>
        <p:spPr>
          <a:xfrm rot="10800000">
            <a:off x="8018762" y="2489727"/>
            <a:ext cx="566738" cy="151615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8117465" y="2926493"/>
            <a:ext cx="369332" cy="13121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1200" dirty="0"/>
              <a:t>配方</a:t>
            </a:r>
            <a:r>
              <a:rPr lang="en-US" altLang="zh-CN" sz="1200" dirty="0"/>
              <a:t>BOM</a:t>
            </a:r>
            <a:endParaRPr lang="zh-CN" altLang="en-US" sz="1200" dirty="0"/>
          </a:p>
        </p:txBody>
      </p:sp>
      <p:sp>
        <p:nvSpPr>
          <p:cNvPr id="42" name="矩形 41"/>
          <p:cNvSpPr/>
          <p:nvPr/>
        </p:nvSpPr>
        <p:spPr>
          <a:xfrm>
            <a:off x="2168138" y="4728015"/>
            <a:ext cx="464323" cy="14777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tx1"/>
                </a:solidFill>
              </a:rPr>
              <a:t>供应商信息库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3289575" y="4695825"/>
            <a:ext cx="464323" cy="14777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tx1"/>
                </a:solidFill>
              </a:rPr>
              <a:t>物料库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6590927" y="4792312"/>
            <a:ext cx="126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物料结构</a:t>
            </a:r>
            <a:r>
              <a:rPr lang="zh-CN" altLang="en-US" dirty="0"/>
              <a:t>：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5095168" y="4802373"/>
            <a:ext cx="12689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FF0000"/>
                </a:solidFill>
              </a:rPr>
              <a:t>注：</a:t>
            </a:r>
            <a:r>
              <a:rPr lang="en-US" altLang="zh-CN" sz="1200" dirty="0">
                <a:solidFill>
                  <a:srgbClr val="FF0000"/>
                </a:solidFill>
              </a:rPr>
              <a:t>PLM</a:t>
            </a:r>
            <a:r>
              <a:rPr lang="zh-CN" altLang="en-US" sz="1200" dirty="0">
                <a:solidFill>
                  <a:srgbClr val="FF0000"/>
                </a:solidFill>
              </a:rPr>
              <a:t>系统接收数据并根据物料代号（</a:t>
            </a:r>
            <a:r>
              <a:rPr lang="en-US" altLang="zh-CN" sz="1200" dirty="0">
                <a:solidFill>
                  <a:srgbClr val="FF0000"/>
                </a:solidFill>
              </a:rPr>
              <a:t>EAS</a:t>
            </a:r>
            <a:r>
              <a:rPr lang="zh-CN" altLang="en-US" sz="1200" dirty="0">
                <a:solidFill>
                  <a:srgbClr val="FF0000"/>
                </a:solidFill>
              </a:rPr>
              <a:t>）自动触发物料和供应商信息的关联</a:t>
            </a:r>
            <a:endParaRPr lang="en-US" altLang="zh-CN" sz="1200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3" name="矩形: 圆角 2"/>
          <p:cNvSpPr/>
          <p:nvPr/>
        </p:nvSpPr>
        <p:spPr>
          <a:xfrm>
            <a:off x="7519353" y="193492"/>
            <a:ext cx="1466850" cy="3619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金蝶</a:t>
            </a:r>
            <a:r>
              <a:rPr lang="en-US" altLang="zh-CN" dirty="0"/>
              <a:t>Cloud</a:t>
            </a:r>
            <a:endParaRPr lang="zh-CN" altLang="en-US" dirty="0"/>
          </a:p>
        </p:txBody>
      </p:sp>
      <p:sp>
        <p:nvSpPr>
          <p:cNvPr id="18" name="箭头: 下 17"/>
          <p:cNvSpPr/>
          <p:nvPr/>
        </p:nvSpPr>
        <p:spPr>
          <a:xfrm rot="10800000">
            <a:off x="8018761" y="568008"/>
            <a:ext cx="468035" cy="14047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068112" y="818935"/>
            <a:ext cx="369332" cy="13121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1200" dirty="0"/>
              <a:t>门店</a:t>
            </a:r>
            <a:r>
              <a:rPr lang="en-US" altLang="zh-CN" sz="1200" dirty="0"/>
              <a:t>BOM</a:t>
            </a:r>
            <a:endParaRPr lang="zh-CN" altLang="en-US" sz="1200" dirty="0"/>
          </a:p>
        </p:txBody>
      </p:sp>
      <p:sp>
        <p:nvSpPr>
          <p:cNvPr id="21" name="矩形: 圆角 20"/>
          <p:cNvSpPr/>
          <p:nvPr/>
        </p:nvSpPr>
        <p:spPr>
          <a:xfrm>
            <a:off x="9065717" y="183587"/>
            <a:ext cx="1466850" cy="3619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规划中</a:t>
            </a:r>
            <a:endParaRPr lang="zh-CN" altLang="en-US" dirty="0"/>
          </a:p>
        </p:txBody>
      </p:sp>
      <p:sp>
        <p:nvSpPr>
          <p:cNvPr id="22" name="箭头: 下 21"/>
          <p:cNvSpPr/>
          <p:nvPr/>
        </p:nvSpPr>
        <p:spPr>
          <a:xfrm rot="10800000">
            <a:off x="9565125" y="558103"/>
            <a:ext cx="468035" cy="14047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619455" y="818935"/>
            <a:ext cx="369332" cy="13121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1200" dirty="0"/>
              <a:t>工厂</a:t>
            </a:r>
            <a:r>
              <a:rPr lang="en-US" altLang="zh-CN" sz="1200" dirty="0"/>
              <a:t>BOM</a:t>
            </a:r>
            <a:endParaRPr lang="zh-CN" altLang="en-US" sz="1200" dirty="0"/>
          </a:p>
        </p:txBody>
      </p:sp>
      <p:sp>
        <p:nvSpPr>
          <p:cNvPr id="24" name="文本框 23"/>
          <p:cNvSpPr txBox="1"/>
          <p:nvPr/>
        </p:nvSpPr>
        <p:spPr>
          <a:xfrm>
            <a:off x="8537415" y="1044114"/>
            <a:ext cx="1082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0000"/>
                </a:solidFill>
              </a:rPr>
              <a:t>API</a:t>
            </a:r>
            <a:r>
              <a:rPr lang="zh-CN" altLang="en-US" sz="1100" dirty="0">
                <a:solidFill>
                  <a:srgbClr val="FF0000"/>
                </a:solidFill>
              </a:rPr>
              <a:t>中做</a:t>
            </a:r>
            <a:r>
              <a:rPr lang="en-US" altLang="zh-CN" sz="1100" dirty="0">
                <a:solidFill>
                  <a:srgbClr val="FF0000"/>
                </a:solidFill>
              </a:rPr>
              <a:t>BOM</a:t>
            </a:r>
            <a:r>
              <a:rPr lang="zh-CN" altLang="en-US" sz="1100" dirty="0">
                <a:solidFill>
                  <a:srgbClr val="FF0000"/>
                </a:solidFill>
              </a:rPr>
              <a:t>关联处理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14126" y="822598"/>
            <a:ext cx="1371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FF0000"/>
                </a:solidFill>
              </a:rPr>
              <a:t>注：供货能力清单中包含供应商名称、生产商名称、物料名称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箭头: 下 19"/>
          <p:cNvSpPr/>
          <p:nvPr/>
        </p:nvSpPr>
        <p:spPr>
          <a:xfrm>
            <a:off x="2530537" y="2468073"/>
            <a:ext cx="566738" cy="138183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供货能力清单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箭头: 右 24"/>
          <p:cNvSpPr/>
          <p:nvPr/>
        </p:nvSpPr>
        <p:spPr>
          <a:xfrm>
            <a:off x="4242754" y="5161644"/>
            <a:ext cx="903546" cy="379393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09442" y="4532320"/>
            <a:ext cx="1954708" cy="164129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938980" y="2926493"/>
            <a:ext cx="369332" cy="13121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1200" dirty="0"/>
              <a:t>成品信息</a:t>
            </a:r>
            <a:endParaRPr lang="zh-CN" altLang="en-US" sz="1200" dirty="0"/>
          </a:p>
        </p:txBody>
      </p:sp>
      <p:sp>
        <p:nvSpPr>
          <p:cNvPr id="7" name="文本框 6"/>
          <p:cNvSpPr txBox="1"/>
          <p:nvPr/>
        </p:nvSpPr>
        <p:spPr>
          <a:xfrm>
            <a:off x="9277523" y="3017193"/>
            <a:ext cx="110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FF0000"/>
                </a:solidFill>
              </a:rPr>
              <a:t>修改在</a:t>
            </a:r>
            <a:r>
              <a:rPr lang="en-US" altLang="zh-CN" sz="1200" dirty="0">
                <a:solidFill>
                  <a:srgbClr val="FF0000"/>
                </a:solidFill>
              </a:rPr>
              <a:t>PLM</a:t>
            </a:r>
            <a:r>
              <a:rPr lang="zh-CN" altLang="en-US" sz="1200" dirty="0">
                <a:solidFill>
                  <a:srgbClr val="FF0000"/>
                </a:solidFill>
              </a:rPr>
              <a:t>修改并传输</a:t>
            </a:r>
            <a:r>
              <a:rPr lang="en-US" altLang="zh-CN" sz="1200" dirty="0">
                <a:solidFill>
                  <a:srgbClr val="FF0000"/>
                </a:solidFill>
              </a:rPr>
              <a:t>API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590708" y="2771413"/>
            <a:ext cx="9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FF0000"/>
                </a:solidFill>
              </a:rPr>
              <a:t>含税单价和去税单价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4460" y="149761"/>
            <a:ext cx="2061066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API</a:t>
            </a:r>
            <a:r>
              <a:rPr lang="zh-CN" altLang="en-U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中心</a:t>
            </a:r>
            <a:endParaRPr lang="zh-CN" altLang="en-U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41577" y="5502547"/>
            <a:ext cx="1376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物料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2744096" y="2337029"/>
            <a:ext cx="147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新增</a:t>
            </a:r>
            <a:endParaRPr lang="zh-CN" altLang="en-US" dirty="0"/>
          </a:p>
        </p:txBody>
      </p:sp>
      <p:cxnSp>
        <p:nvCxnSpPr>
          <p:cNvPr id="16" name="直接箭头连接符 15"/>
          <p:cNvCxnSpPr/>
          <p:nvPr/>
        </p:nvCxnSpPr>
        <p:spPr>
          <a:xfrm>
            <a:off x="1861648" y="2694129"/>
            <a:ext cx="2964377" cy="27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1024241" y="2536471"/>
            <a:ext cx="1376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物料</a:t>
            </a:r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4892810" y="1045868"/>
            <a:ext cx="1414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物料中转站（表单）</a:t>
            </a:r>
            <a:endParaRPr lang="en-US" altLang="zh-CN" b="1" dirty="0"/>
          </a:p>
        </p:txBody>
      </p:sp>
      <p:sp>
        <p:nvSpPr>
          <p:cNvPr id="34" name="文本框 33"/>
          <p:cNvSpPr txBox="1"/>
          <p:nvPr/>
        </p:nvSpPr>
        <p:spPr>
          <a:xfrm>
            <a:off x="9166575" y="1045868"/>
            <a:ext cx="283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物料库</a:t>
            </a:r>
            <a:endParaRPr lang="zh-CN" altLang="en-US" b="1" dirty="0"/>
          </a:p>
        </p:txBody>
      </p:sp>
      <p:sp>
        <p:nvSpPr>
          <p:cNvPr id="50" name="文本框 49"/>
          <p:cNvSpPr txBox="1"/>
          <p:nvPr/>
        </p:nvSpPr>
        <p:spPr>
          <a:xfrm>
            <a:off x="976355" y="1028924"/>
            <a:ext cx="105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物料库</a:t>
            </a:r>
            <a:endParaRPr lang="zh-CN" altLang="en-US" b="1" dirty="0"/>
          </a:p>
        </p:txBody>
      </p:sp>
      <p:sp>
        <p:nvSpPr>
          <p:cNvPr id="51" name="文本框 50"/>
          <p:cNvSpPr txBox="1"/>
          <p:nvPr/>
        </p:nvSpPr>
        <p:spPr>
          <a:xfrm>
            <a:off x="4823199" y="2370962"/>
            <a:ext cx="1660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物料</a:t>
            </a:r>
            <a:r>
              <a:rPr lang="en-US" altLang="zh-CN" dirty="0"/>
              <a:t>A</a:t>
            </a:r>
            <a:r>
              <a:rPr lang="zh-CN" altLang="en-US" dirty="0"/>
              <a:t>（手动选择物料分类）</a:t>
            </a:r>
            <a:endParaRPr lang="zh-CN" altLang="en-US" dirty="0"/>
          </a:p>
        </p:txBody>
      </p:sp>
      <p:cxnSp>
        <p:nvCxnSpPr>
          <p:cNvPr id="52" name="直接箭头连接符 51"/>
          <p:cNvCxnSpPr/>
          <p:nvPr/>
        </p:nvCxnSpPr>
        <p:spPr>
          <a:xfrm>
            <a:off x="6520829" y="2694128"/>
            <a:ext cx="2673630" cy="12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>
            <a:off x="6810885" y="2267530"/>
            <a:ext cx="2326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衍生成新的物料对象</a:t>
            </a:r>
            <a:endParaRPr lang="zh-CN" altLang="en-US" dirty="0"/>
          </a:p>
        </p:txBody>
      </p:sp>
      <p:sp>
        <p:nvSpPr>
          <p:cNvPr id="54" name="文本框 53"/>
          <p:cNvSpPr txBox="1"/>
          <p:nvPr/>
        </p:nvSpPr>
        <p:spPr>
          <a:xfrm>
            <a:off x="9194459" y="2330768"/>
            <a:ext cx="1376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物料</a:t>
            </a:r>
            <a:r>
              <a:rPr lang="en-US" altLang="zh-CN" dirty="0"/>
              <a:t>A</a:t>
            </a:r>
            <a:r>
              <a:rPr lang="zh-CN" altLang="en-US" dirty="0"/>
              <a:t>（临时物料）</a:t>
            </a:r>
            <a:endParaRPr lang="zh-CN" altLang="en-US" dirty="0"/>
          </a:p>
        </p:txBody>
      </p:sp>
      <p:sp>
        <p:nvSpPr>
          <p:cNvPr id="58" name="文本框 57"/>
          <p:cNvSpPr txBox="1"/>
          <p:nvPr/>
        </p:nvSpPr>
        <p:spPr>
          <a:xfrm>
            <a:off x="2535526" y="3563927"/>
            <a:ext cx="147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修改</a:t>
            </a:r>
            <a:endParaRPr lang="zh-CN" altLang="en-US" dirty="0"/>
          </a:p>
        </p:txBody>
      </p:sp>
      <p:sp>
        <p:nvSpPr>
          <p:cNvPr id="60" name="文本框 59"/>
          <p:cNvSpPr txBox="1"/>
          <p:nvPr/>
        </p:nvSpPr>
        <p:spPr>
          <a:xfrm>
            <a:off x="996357" y="3755765"/>
            <a:ext cx="1376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物料</a:t>
            </a:r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64" name="文本框 63"/>
          <p:cNvSpPr txBox="1"/>
          <p:nvPr/>
        </p:nvSpPr>
        <p:spPr>
          <a:xfrm>
            <a:off x="9201721" y="3811207"/>
            <a:ext cx="1376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物料</a:t>
            </a:r>
            <a:r>
              <a:rPr lang="en-US" altLang="zh-CN" dirty="0"/>
              <a:t>A</a:t>
            </a:r>
            <a:endParaRPr lang="zh-CN" altLang="en-US" dirty="0"/>
          </a:p>
        </p:txBody>
      </p:sp>
      <p:cxnSp>
        <p:nvCxnSpPr>
          <p:cNvPr id="65" name="直接箭头连接符 64"/>
          <p:cNvCxnSpPr/>
          <p:nvPr/>
        </p:nvCxnSpPr>
        <p:spPr>
          <a:xfrm>
            <a:off x="1815147" y="3969409"/>
            <a:ext cx="72758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本框 66"/>
          <p:cNvSpPr txBox="1"/>
          <p:nvPr/>
        </p:nvSpPr>
        <p:spPr>
          <a:xfrm>
            <a:off x="6783001" y="3660686"/>
            <a:ext cx="241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物料</a:t>
            </a:r>
            <a:r>
              <a:rPr lang="en-US" altLang="zh-CN" dirty="0"/>
              <a:t>A</a:t>
            </a:r>
            <a:r>
              <a:rPr lang="zh-CN" altLang="en-US" dirty="0"/>
              <a:t>信息更新</a:t>
            </a:r>
            <a:endParaRPr lang="zh-CN" altLang="en-US" dirty="0"/>
          </a:p>
        </p:txBody>
      </p:sp>
      <p:sp>
        <p:nvSpPr>
          <p:cNvPr id="69" name="文本框 68"/>
          <p:cNvSpPr txBox="1"/>
          <p:nvPr/>
        </p:nvSpPr>
        <p:spPr>
          <a:xfrm>
            <a:off x="2716212" y="5323541"/>
            <a:ext cx="147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新增</a:t>
            </a:r>
            <a:endParaRPr lang="zh-CN" altLang="en-US" dirty="0"/>
          </a:p>
        </p:txBody>
      </p:sp>
      <p:cxnSp>
        <p:nvCxnSpPr>
          <p:cNvPr id="70" name="直接箭头连接符 69"/>
          <p:cNvCxnSpPr/>
          <p:nvPr/>
        </p:nvCxnSpPr>
        <p:spPr>
          <a:xfrm>
            <a:off x="1833764" y="5687213"/>
            <a:ext cx="29615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本框 70"/>
          <p:cNvSpPr txBox="1"/>
          <p:nvPr/>
        </p:nvSpPr>
        <p:spPr>
          <a:xfrm>
            <a:off x="4790197" y="5046542"/>
            <a:ext cx="1660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物料</a:t>
            </a:r>
            <a:r>
              <a:rPr lang="en-US" altLang="zh-CN" dirty="0"/>
              <a:t>B</a:t>
            </a:r>
            <a:r>
              <a:rPr lang="zh-CN" altLang="en-US" dirty="0"/>
              <a:t>（手动选择物料</a:t>
            </a:r>
            <a:r>
              <a:rPr lang="en-US" altLang="zh-CN" dirty="0"/>
              <a:t>A</a:t>
            </a:r>
            <a:r>
              <a:rPr lang="zh-CN" altLang="en-US" dirty="0"/>
              <a:t>，带出物料</a:t>
            </a:r>
            <a:r>
              <a:rPr lang="en-US" altLang="zh-CN" dirty="0"/>
              <a:t>A</a:t>
            </a:r>
            <a:r>
              <a:rPr lang="zh-CN" altLang="en-US" dirty="0"/>
              <a:t>的分类并可修改属性参数）</a:t>
            </a:r>
            <a:endParaRPr lang="zh-CN" altLang="en-US" dirty="0"/>
          </a:p>
        </p:txBody>
      </p:sp>
      <p:cxnSp>
        <p:nvCxnSpPr>
          <p:cNvPr id="72" name="直接箭头连接符 71"/>
          <p:cNvCxnSpPr/>
          <p:nvPr/>
        </p:nvCxnSpPr>
        <p:spPr>
          <a:xfrm>
            <a:off x="6492945" y="5687213"/>
            <a:ext cx="26166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本框 72"/>
          <p:cNvSpPr txBox="1"/>
          <p:nvPr/>
        </p:nvSpPr>
        <p:spPr>
          <a:xfrm>
            <a:off x="6736931" y="5323541"/>
            <a:ext cx="254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衍生成新的物料对象</a:t>
            </a:r>
            <a:endParaRPr lang="zh-CN" altLang="en-US" dirty="0"/>
          </a:p>
        </p:txBody>
      </p:sp>
      <p:sp>
        <p:nvSpPr>
          <p:cNvPr id="74" name="文本框 73"/>
          <p:cNvSpPr txBox="1"/>
          <p:nvPr/>
        </p:nvSpPr>
        <p:spPr>
          <a:xfrm>
            <a:off x="9232644" y="5162919"/>
            <a:ext cx="1376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物料</a:t>
            </a:r>
            <a:r>
              <a:rPr lang="en-US" altLang="zh-CN" dirty="0"/>
              <a:t>B</a:t>
            </a:r>
            <a:r>
              <a:rPr lang="zh-CN" altLang="en-US" dirty="0"/>
              <a:t>（正式物料并通过代号关联物料</a:t>
            </a:r>
            <a:r>
              <a:rPr lang="en-US" altLang="zh-CN" dirty="0"/>
              <a:t>A</a:t>
            </a:r>
            <a:r>
              <a:rPr lang="zh-CN" altLang="en-US" dirty="0"/>
              <a:t>）</a:t>
            </a:r>
            <a:endParaRPr lang="zh-CN" altLang="en-US" dirty="0"/>
          </a:p>
        </p:txBody>
      </p:sp>
      <p:sp>
        <p:nvSpPr>
          <p:cNvPr id="76" name="矩形 75"/>
          <p:cNvSpPr/>
          <p:nvPr/>
        </p:nvSpPr>
        <p:spPr>
          <a:xfrm>
            <a:off x="4798141" y="172824"/>
            <a:ext cx="6919399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PLM</a:t>
            </a:r>
            <a:endParaRPr lang="zh-CN" altLang="en-U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31925" y="1726673"/>
            <a:ext cx="2005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FF0000"/>
                </a:solidFill>
              </a:rPr>
              <a:t>物料中转站支持状态区分：已转、待转       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315"/>
          </a:xfrm>
        </p:spPr>
        <p:txBody>
          <a:bodyPr>
            <a:normAutofit fontScale="90000"/>
          </a:bodyPr>
          <a:p>
            <a:r>
              <a:rPr lang="zh-CN" altLang="en-US"/>
              <a:t>总体集成图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50570" y="1050290"/>
            <a:ext cx="10367010" cy="56470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PP_MARK_KEY" val="41bea976-e6d9-407d-990c-31ecac5f02e7"/>
  <p:tag name="COMMONDATA" val="eyJoZGlkIjoiZjY1ODI3OWNlNzQ4NzRjMDQwODkwNDVjN2Y1MmZmNTc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WPS 演示</Application>
  <PresentationFormat>宽屏</PresentationFormat>
  <Paragraphs>91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等线</vt:lpstr>
      <vt:lpstr>微软雅黑</vt:lpstr>
      <vt:lpstr>Arial Unicode MS</vt:lpstr>
      <vt:lpstr>等线 Light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秦 艳明</dc:creator>
  <cp:lastModifiedBy>╰★love丶﹎温柔</cp:lastModifiedBy>
  <cp:revision>18</cp:revision>
  <dcterms:created xsi:type="dcterms:W3CDTF">2023-03-28T09:01:00Z</dcterms:created>
  <dcterms:modified xsi:type="dcterms:W3CDTF">2023-04-25T07:55:48Z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A926C0361476488CBF29FE34D7BACF03_12</vt:lpwstr>
  </property>
  <property fmtid="{D5CDD505-2E9C-101B-9397-08002B2CF9AE}" pid="3" name="KSOProductBuildVer">
    <vt:lpwstr>2052-11.1.0.14036</vt:lpwstr>
  </property>
</Properties>
</file>